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AE2E170-C301-4E4A-BFD6-9CB4880538BD}">
  <a:tblStyle styleId="{5AE2E170-C301-4E4A-BFD6-9CB4880538B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1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43447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 the Road to Correcting Poor Posture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Christian Ralph, Daniel Lerner, and Nikki Metzger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34100" y="1319275"/>
            <a:ext cx="2859600" cy="23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New Chair Design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Harness Device </a:t>
            </a:r>
          </a:p>
          <a:p>
            <a:pPr marL="457200" lvl="0" indent="-34290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Body Positioning Chair Attachment</a:t>
            </a:r>
          </a:p>
          <a:p>
            <a:pPr lv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641900" y="425825"/>
            <a:ext cx="5356500" cy="6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Active Posture Design Alternatives </a:t>
            </a:r>
          </a:p>
        </p:txBody>
      </p:sp>
      <p:pic>
        <p:nvPicPr>
          <p:cNvPr id="122" name="Shape 122" descr="A-completely-adjustable-ergonomic-chai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5200" y="1319275"/>
            <a:ext cx="3249700" cy="32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4247025" y="4473875"/>
            <a:ext cx="35583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Figure 1: https://www.gentlemansgazette.com/wp-content/uploads/2015/10/A-completely-adjustable-ergonomic-chair.jpg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34100" y="1319275"/>
            <a:ext cx="2859600" cy="23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New Chair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Harness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Body Positioning Chair Attachment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641900" y="425825"/>
            <a:ext cx="5356500" cy="6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Active Posture Design Alternatives </a:t>
            </a:r>
          </a:p>
        </p:txBody>
      </p:sp>
      <p:pic>
        <p:nvPicPr>
          <p:cNvPr id="130" name="Shape 130" descr="A-completely-adjustable-ergonomic-chai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975" y="1319275"/>
            <a:ext cx="3249700" cy="32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4246975" y="4434500"/>
            <a:ext cx="35583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1: https://www.gentlemansgazette.com/wp-content/uploads/2015/10/A-completely-adjustable-ergonomic-chair.jpg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34100" y="1319275"/>
            <a:ext cx="2859600" cy="23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New Chair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Harness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Body Positioning Chair Attachment</a:t>
            </a:r>
          </a:p>
          <a:p>
            <a:pPr lvl="0" rtl="0">
              <a:spcBef>
                <a:spcPts val="0"/>
              </a:spcBef>
              <a:buNone/>
            </a:pPr>
            <a:endParaRPr b="1">
              <a:solidFill>
                <a:srgbClr val="FFFFFF"/>
              </a:solidFill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3641900" y="425825"/>
            <a:ext cx="5356500" cy="62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Active Posture Design Alternatives </a:t>
            </a:r>
          </a:p>
        </p:txBody>
      </p:sp>
      <p:pic>
        <p:nvPicPr>
          <p:cNvPr id="138" name="Shape 138" descr="A-completely-adjustable-ergonomic-chai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975" y="1319275"/>
            <a:ext cx="3249700" cy="32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4247025" y="4473875"/>
            <a:ext cx="3558300" cy="5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1: https://www.gentlemansgazette.com/wp-content/uploads/2015/10/A-completely-adjustable-ergonomic-chair.jpg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0" y="890875"/>
            <a:ext cx="3406500" cy="38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Device on a Belt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Clothing Integrated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Vest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the Body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Attached to Shirt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Pressure Pad Seat Cushion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974" y="890875"/>
            <a:ext cx="4426425" cy="27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4426325" y="3798800"/>
            <a:ext cx="4415100" cy="3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Figure 2: Sketch of Device Integrated into Clothing Solution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3406600" y="123275"/>
            <a:ext cx="5580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Sensor Device Alternatives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890875"/>
            <a:ext cx="3406500" cy="38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a Belt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Clothing Integrated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Vest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the Body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Attached to Shirt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Pressure Pad Seat Cushion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974" y="890875"/>
            <a:ext cx="4426425" cy="27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426325" y="3798800"/>
            <a:ext cx="4415100" cy="3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2: Sketch of Device Integrated into Clothing Solution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3406600" y="123275"/>
            <a:ext cx="5580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Sensor Device Alternatives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0" y="890875"/>
            <a:ext cx="3406500" cy="38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a Belt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Clothing Integrated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Wearable Vest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the Body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Attached to Shirt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Pressure Pad Seat Cushion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974" y="890875"/>
            <a:ext cx="4426425" cy="272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4426325" y="3798800"/>
            <a:ext cx="4415100" cy="36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2: Sketch of Device Integrated into Clothing Solution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3406600" y="123275"/>
            <a:ext cx="5580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Sensor Device Alternatives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0" y="890875"/>
            <a:ext cx="3406500" cy="38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a Belt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Clothing Integrated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Vest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Device on the Body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Attached to Shirt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Pressure Pad Seat Cushion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400" y="2508412"/>
            <a:ext cx="2039449" cy="156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7014400" y="4172075"/>
            <a:ext cx="2129700" cy="4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4: Device on a Body Solution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725" y="2706362"/>
            <a:ext cx="2876549" cy="13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3261000" y="4172075"/>
            <a:ext cx="30072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3: Device on Body (Outside View) Solution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3406600" y="123275"/>
            <a:ext cx="5580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Sensor Device Alternatives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0" y="890875"/>
            <a:ext cx="3406500" cy="38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a Belt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Clothing Integrated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Vest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the Body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Device Attached to Shirt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Pressure Pad Seat Cushion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400" y="2508412"/>
            <a:ext cx="2039449" cy="156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7014400" y="4172075"/>
            <a:ext cx="2129700" cy="4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4: Device on a Body Solution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725" y="2706362"/>
            <a:ext cx="2876549" cy="13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3261000" y="4172075"/>
            <a:ext cx="3007200" cy="70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3: Device on Body (Outside View) Solution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406600" y="123275"/>
            <a:ext cx="5580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Sensor Device Alternatives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0" y="890875"/>
            <a:ext cx="3406500" cy="384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a Belt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Clothing Integrated Device 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Vest Design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on the Body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Device Attached to Shirt</a:t>
            </a:r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Pressure Pad Seat Cushion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000" y="2351162"/>
            <a:ext cx="2573099" cy="11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2858" y="2351150"/>
            <a:ext cx="1979415" cy="11876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6132000" y="3621075"/>
            <a:ext cx="23472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6: Inside View of Sensors in Pressure Pad Solution 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332850" y="3625725"/>
            <a:ext cx="2199600" cy="50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5: 3D View of Pressure Pad Solution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406600" y="123275"/>
            <a:ext cx="5580600" cy="4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Sensor Device Alternatives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0" y="595150"/>
            <a:ext cx="3193800" cy="43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Reminder System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Exercise Routine Tracker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Sensors &amp; Computer Processor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Camera to Detect Angles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3597100" y="358600"/>
            <a:ext cx="5177100" cy="7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Software-based Design Alternatives </a:t>
            </a:r>
          </a:p>
        </p:txBody>
      </p:sp>
      <p:pic>
        <p:nvPicPr>
          <p:cNvPr id="200" name="Shape 200" descr="softw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099" y="1167547"/>
            <a:ext cx="4475273" cy="28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4090125" y="4067600"/>
            <a:ext cx="3429000" cy="5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/>
              <a:t>Figure 7: http://www.rentfaxpro.com/wp-content/uploads/2015/04/software.png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 Overview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Modifications to Project Scope / Design Specifications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Design Alternatives Developed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Pugh Chart Analysis of Design Alternatives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Solution Overview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  <a:buAutoNum type="arabicPeriod"/>
            </a:pPr>
            <a:r>
              <a:rPr lang="en"/>
              <a:t>Proposed Budget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0" y="595150"/>
            <a:ext cx="3193800" cy="43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Reminder System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Exercise Routine Tracker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Wearable Sensors &amp; Computer Processor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Camera to Detect Angles</a:t>
            </a:r>
          </a:p>
        </p:txBody>
      </p:sp>
      <p:pic>
        <p:nvPicPr>
          <p:cNvPr id="207" name="Shape 207" descr="softw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099" y="1167547"/>
            <a:ext cx="4475273" cy="28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3597100" y="358600"/>
            <a:ext cx="5177100" cy="7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Software-based Design Alternatives 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4090125" y="4067600"/>
            <a:ext cx="3429000" cy="5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7: http://www.rentfaxpro.com/wp-content/uploads/2015/04/software.png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0" y="595150"/>
            <a:ext cx="3193800" cy="43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Reminder System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999999"/>
              </a:buClr>
              <a:buSzPct val="100000"/>
            </a:pPr>
            <a:r>
              <a:rPr lang="en" sz="1800" b="1">
                <a:solidFill>
                  <a:srgbClr val="999999"/>
                </a:solidFill>
              </a:rPr>
              <a:t>Exercise Routine Tracker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Wearable Sensors &amp; Computer Processor</a:t>
            </a:r>
          </a:p>
          <a:p>
            <a:pPr marL="457200" lvl="0" indent="-342900" rtl="0">
              <a:lnSpc>
                <a:spcPct val="350000"/>
              </a:lnSpc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1800" b="1">
                <a:solidFill>
                  <a:srgbClr val="FFFFFF"/>
                </a:solidFill>
              </a:rPr>
              <a:t>Camera to Detect Angles</a:t>
            </a:r>
          </a:p>
        </p:txBody>
      </p:sp>
      <p:pic>
        <p:nvPicPr>
          <p:cNvPr id="215" name="Shape 215" descr="softw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7099" y="1167547"/>
            <a:ext cx="4475273" cy="28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3597100" y="358600"/>
            <a:ext cx="5177100" cy="71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Software-based Design Alternatives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4090125" y="4067600"/>
            <a:ext cx="3429000" cy="5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Figure 7: http://www.rentfaxpro.com/wp-content/uploads/2015/04/software.png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Pugh Chart Analysis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Shape 227"/>
          <p:cNvGraphicFramePr/>
          <p:nvPr/>
        </p:nvGraphicFramePr>
        <p:xfrm>
          <a:off x="952500" y="285750"/>
          <a:ext cx="8034250" cy="4670125"/>
        </p:xfrm>
        <a:graphic>
          <a:graphicData uri="http://schemas.openxmlformats.org/drawingml/2006/table">
            <a:tbl>
              <a:tblPr>
                <a:noFill/>
                <a:tableStyleId>{5AE2E170-C301-4E4A-BFD6-9CB4880538BD}</a:tableStyleId>
              </a:tblPr>
              <a:tblGrid>
                <a:gridCol w="4017125"/>
                <a:gridCol w="4017125"/>
              </a:tblGrid>
              <a:tr h="388000">
                <a:tc gridSpan="2"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 b="1">
                          <a:solidFill>
                            <a:srgbClr val="FFFFFF"/>
                          </a:solidFill>
                        </a:rPr>
                        <a:t>Table 1:</a:t>
                      </a:r>
                      <a:r>
                        <a:rPr lang="en" sz="1300">
                          <a:solidFill>
                            <a:srgbClr val="FFFFFF"/>
                          </a:solidFill>
                        </a:rPr>
                        <a:t> Categories for Pugh Chart Analysis 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7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Category: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Description:</a:t>
                      </a:r>
                    </a:p>
                  </a:txBody>
                  <a:tcPr marL="91425" marR="91425" marT="91425" marB="91425"/>
                </a:tc>
              </a:tr>
              <a:tr h="3523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Safety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risky use of solution proves to user’s health.</a:t>
                      </a:r>
                    </a:p>
                  </a:txBody>
                  <a:tcPr marL="91425" marR="91425" marT="91425" marB="91425"/>
                </a:tc>
              </a:tr>
              <a:tr h="3297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Invasiveness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much use of solution interferes in user’s life.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Cost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expensive it is in both time and capital to create the solution.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Portability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easy it is to transport the solution from one place or another.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Feedback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The efficiency and usefulness of prompts to correct posture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Usability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The ease of use, including setup and potential calibration(s)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Accuracy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small margin of error is for measuring body positioning</a:t>
                      </a:r>
                    </a:p>
                  </a:txBody>
                  <a:tcPr marL="91425" marR="91425" marT="91425" marB="91425"/>
                </a:tc>
              </a:tr>
              <a:tr h="3791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Reliability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consistent the measurements are over multiple trials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Latency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quickly the system provides feedback</a:t>
                      </a:r>
                    </a:p>
                  </a:txBody>
                  <a:tcPr marL="91425" marR="91425" marT="91425" marB="91425"/>
                </a:tc>
              </a:tr>
              <a:tr h="3590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Longevity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</a:rPr>
                        <a:t>How long the solution can reliably be used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228" name="Shape 228"/>
          <p:cNvSpPr txBox="1"/>
          <p:nvPr/>
        </p:nvSpPr>
        <p:spPr>
          <a:xfrm>
            <a:off x="970375" y="1045025"/>
            <a:ext cx="3981000" cy="360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944975" y="3511425"/>
            <a:ext cx="4006500" cy="360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944975" y="3872325"/>
            <a:ext cx="4006500" cy="360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00" y="366924"/>
            <a:ext cx="8433424" cy="440964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1545300" y="688050"/>
            <a:ext cx="360900" cy="496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1906200" y="688050"/>
            <a:ext cx="360900" cy="496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4760250" y="688050"/>
            <a:ext cx="405900" cy="496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5781175" y="688050"/>
            <a:ext cx="546600" cy="496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 txBox="1"/>
          <p:nvPr/>
        </p:nvSpPr>
        <p:spPr>
          <a:xfrm>
            <a:off x="7975175" y="688050"/>
            <a:ext cx="676200" cy="496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Solution Overview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300000"/>
              </a:lnSpc>
              <a:spcBef>
                <a:spcPts val="0"/>
              </a:spcBef>
              <a:buAutoNum type="arabicPeriod"/>
            </a:pPr>
            <a:r>
              <a:rPr lang="en"/>
              <a:t>6 Degree of Freedom (DOF) IMU sensors placed at the sternum and pelvis </a:t>
            </a:r>
          </a:p>
          <a:p>
            <a:pPr marL="457200" lvl="0" indent="-228600" rtl="0">
              <a:lnSpc>
                <a:spcPct val="300000"/>
              </a:lnSpc>
              <a:spcBef>
                <a:spcPts val="0"/>
              </a:spcBef>
              <a:buAutoNum type="arabicPeriod"/>
            </a:pPr>
            <a:r>
              <a:rPr lang="en"/>
              <a:t>Microprocessor to receive data </a:t>
            </a:r>
          </a:p>
          <a:p>
            <a:pPr marL="457200" lvl="0" indent="-228600" rtl="0">
              <a:lnSpc>
                <a:spcPct val="300000"/>
              </a:lnSpc>
              <a:spcBef>
                <a:spcPts val="0"/>
              </a:spcBef>
              <a:buAutoNum type="arabicPeriod"/>
            </a:pPr>
            <a:r>
              <a:rPr lang="en"/>
              <a:t>Software program to collect and process data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Proposed Budget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350" y="334650"/>
            <a:ext cx="5093301" cy="447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Multi billion dollar problem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Time off for workers &amp; worker injuries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Long term negative effects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Needs Statement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400"/>
              <a:t>We will develop a way to detect poor posture in users and relay feedback to them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1121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Modifications to Project Scope / Design Specifications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Scope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39500" y="392200"/>
            <a:ext cx="3837000" cy="4026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System that uses sensors to detect poor posture by April 2017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Software program to process sensor data &amp; provide feedback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Modified general specifications: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Sensors to measure positioning at pelvis and sternum 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Design Specifications more specific metrics</a:t>
            </a:r>
          </a:p>
          <a:p>
            <a:pPr marL="457200" lvl="0" indent="-228600">
              <a:lnSpc>
                <a:spcPct val="200000"/>
              </a:lnSpc>
              <a:spcBef>
                <a:spcPts val="0"/>
              </a:spcBef>
            </a:pPr>
            <a:r>
              <a:rPr lang="en"/>
              <a:t>Project Timeline and Team Responsibilities kept the same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Gold Standard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85100" cy="30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Physical Therapist to determine user’s poor posture </a:t>
            </a:r>
          </a:p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Personalized, Accurate, Reliable, and Dependable Feedback</a:t>
            </a:r>
          </a:p>
          <a:p>
            <a:pPr marL="457200" lvl="0" indent="-228600" rtl="0">
              <a:lnSpc>
                <a:spcPct val="250000"/>
              </a:lnSpc>
              <a:spcBef>
                <a:spcPts val="0"/>
              </a:spcBef>
            </a:pPr>
            <a:r>
              <a:rPr lang="en"/>
              <a:t>Costly, logistically infeasible</a:t>
            </a:r>
          </a:p>
          <a:p>
            <a:pPr marL="457200" lvl="0" indent="-228600">
              <a:lnSpc>
                <a:spcPct val="250000"/>
              </a:lnSpc>
              <a:spcBef>
                <a:spcPts val="0"/>
              </a:spcBef>
            </a:pPr>
            <a:r>
              <a:rPr lang="en"/>
              <a:t>Not practical on a large scale 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524" y="555599"/>
            <a:ext cx="3326224" cy="34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5075825" y="4229850"/>
            <a:ext cx="3327600" cy="4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http://www.lifefitnesspt.com/blog/wp-content/uploads/2013/09/Physical-Fitness-for-weight-loss.jpg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Alternatives Developed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Macintosh PowerPoint</Application>
  <PresentationFormat>On-screen Show (16:9)</PresentationFormat>
  <Paragraphs>144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Roboto</vt:lpstr>
      <vt:lpstr>material</vt:lpstr>
      <vt:lpstr>On the Road to Correcting Poor Posture</vt:lpstr>
      <vt:lpstr>Presentation Overview</vt:lpstr>
      <vt:lpstr>Problem</vt:lpstr>
      <vt:lpstr>Needs Statement</vt:lpstr>
      <vt:lpstr>Modifications to Project Scope / Design Specifications</vt:lpstr>
      <vt:lpstr>Project Scope</vt:lpstr>
      <vt:lpstr>PowerPoint Presentation</vt:lpstr>
      <vt:lpstr>The Gold Standard </vt:lpstr>
      <vt:lpstr>Design Alternatives Developed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Pugh Chart Analysis </vt:lpstr>
      <vt:lpstr>PowerPoint Presentation</vt:lpstr>
      <vt:lpstr>PowerPoint Presentation</vt:lpstr>
      <vt:lpstr>Solution Overview</vt:lpstr>
      <vt:lpstr>Proposed Budget</vt:lpstr>
      <vt:lpstr>PowerPoint Presentation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Road to Correcting Poor Posture</dc:title>
  <cp:lastModifiedBy>Christian Ralph</cp:lastModifiedBy>
  <cp:revision>1</cp:revision>
  <dcterms:modified xsi:type="dcterms:W3CDTF">2017-04-06T21:20:58Z</dcterms:modified>
</cp:coreProperties>
</file>