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AE53107-7CE7-4588-8BA0-BF9B1DAEF020}">
  <a:tblStyle styleId="{1AE53107-7CE7-4588-8BA0-BF9B1DAEF020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1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54922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Include lumbar supports (to use in a chair) and back braces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Anterior Pelvic tilt: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Tightened hip flexors, quadriceps, and erector spinae (lower back)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Weakened hamstrings, glutes, and abdominals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Causes increase in the arch of the lower back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Over time can result in chronic tilt and pain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Good Is Your Posture?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Nikki Metzger, Christian Ralph, and </a:t>
            </a:r>
            <a:r>
              <a:rPr lang="en" b="1"/>
              <a:t>Daniel Lerner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Passive Options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UPRIGHT Posture Trainer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More modern solution 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Attaches via adhesives to the back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Detects poor posture by the stretching of the material within the device itself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6049" y="1188700"/>
            <a:ext cx="3479524" cy="347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Passive Options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Posture Training Device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Vest embedded with individual posture devices that detect poor posture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Individual device alerts the user via vibration 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en" sz="1800"/>
              <a:t>Vest is a cumbersome addition to everyday life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l="11721" t="50208" r="11266" b="8600"/>
          <a:stretch/>
        </p:blipFill>
        <p:spPr>
          <a:xfrm>
            <a:off x="584975" y="1141412"/>
            <a:ext cx="3640874" cy="2860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1448175" y="4137625"/>
            <a:ext cx="1284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US patent no. 5,749,838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Active Solutions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Posture Correction Exercise Device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Physically moves spine into correct alignment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Helps to reduce back and muscular pain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en" sz="1800"/>
              <a:t>Practically impossible to use during the workday 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177" y="1063649"/>
            <a:ext cx="2474076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1013000" y="4480050"/>
            <a:ext cx="1854900" cy="55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US Patent no. 7,086,992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Proposal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way to improve poor posture for individuals working long hours while seated.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are going to deliver a device that alerts user of poor posture.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510450" y="1911875"/>
            <a:ext cx="8123100" cy="924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Objective: Complete prototype by April, 2017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Specifications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Indoor, office environment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Used while sitting for extended periods of time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Adult use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Determines user’s incorrect posture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Alerts user of poor posture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Unobtrusive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Battery-operated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Specific Design Metrics</a:t>
            </a:r>
          </a:p>
        </p:txBody>
      </p:sp>
      <p:graphicFrame>
        <p:nvGraphicFramePr>
          <p:cNvPr id="168" name="Shape 168"/>
          <p:cNvGraphicFramePr/>
          <p:nvPr/>
        </p:nvGraphicFramePr>
        <p:xfrm>
          <a:off x="1665600" y="1171750"/>
          <a:ext cx="5812800" cy="3268979"/>
        </p:xfrm>
        <a:graphic>
          <a:graphicData uri="http://schemas.openxmlformats.org/drawingml/2006/table">
            <a:tbl>
              <a:tblPr>
                <a:noFill/>
                <a:tableStyleId>{1AE53107-7CE7-4588-8BA0-BF9B1DAEF020}</a:tableStyleId>
              </a:tblPr>
              <a:tblGrid>
                <a:gridCol w="2162175"/>
                <a:gridCol w="3650625"/>
              </a:tblGrid>
              <a:tr h="4381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Metric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Value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 of first prototype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Under $200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 of final prototype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Under $300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Length of use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6-8 hours each day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Battery Life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20-24 hours (3 days of work use)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Battery recharge time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At most 8 hours (for overnight charging)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Specific Design Metrics</a:t>
            </a:r>
          </a:p>
        </p:txBody>
      </p:sp>
      <p:graphicFrame>
        <p:nvGraphicFramePr>
          <p:cNvPr id="174" name="Shape 174"/>
          <p:cNvGraphicFramePr/>
          <p:nvPr/>
        </p:nvGraphicFramePr>
        <p:xfrm>
          <a:off x="1171812" y="1238875"/>
          <a:ext cx="6800350" cy="3135629"/>
        </p:xfrm>
        <a:graphic>
          <a:graphicData uri="http://schemas.openxmlformats.org/drawingml/2006/table">
            <a:tbl>
              <a:tblPr>
                <a:noFill/>
                <a:tableStyleId>{1AE53107-7CE7-4588-8BA0-BF9B1DAEF020}</a:tableStyleId>
              </a:tblPr>
              <a:tblGrid>
                <a:gridCol w="3438725"/>
                <a:gridCol w="3361625"/>
              </a:tblGrid>
              <a:tr h="45300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Metric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b="1"/>
                        <a:t>Value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Device proximity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Less than 1m from user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Calibration time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Less than 15 minutes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Device size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Smaller than (45cm x 45cm x 100cm)</a:t>
                      </a:r>
                    </a:p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(size of standard office chair)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50"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Device weight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10160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Less than 3kg</a:t>
                      </a: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Background - Good vs. Bad Posture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197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Good Posture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An even distribution of forces throughout the body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Minimal wear on the joints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Natural muscle length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Normal range of motion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Proper placement of vital organs.</a:t>
            </a:r>
            <a:br>
              <a:rPr lang="en"/>
            </a:br>
            <a:endParaRPr lang="en"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0150" y="1582900"/>
            <a:ext cx="3982149" cy="2555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 t="7561"/>
          <a:stretch/>
        </p:blipFill>
        <p:spPr>
          <a:xfrm>
            <a:off x="1850099" y="1023175"/>
            <a:ext cx="6881449" cy="391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027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Gantt Chart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Team Responsibilities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Daniel Lerner: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Software, technical drafts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Christian Ralph: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Research, note taking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Nikki Metzger: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Team organization, external communication, and weekly reports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Effects of Bad Posture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Poor posture can cause </a:t>
            </a:r>
            <a:r>
              <a:rPr lang="en">
                <a:solidFill>
                  <a:srgbClr val="FF0000"/>
                </a:solidFill>
              </a:rPr>
              <a:t>musculoskeletal disorders (MSDs)</a:t>
            </a:r>
            <a:r>
              <a:rPr lang="en">
                <a:solidFill>
                  <a:schemeClr val="dk1"/>
                </a:solidFill>
              </a:rPr>
              <a:t>, 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such as: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Carpal Tunnel Syndrome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Tendonitis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Muscle or tendon strain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Ligament sprain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Tension headaches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Ruptured/herniated disk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475" y="1607900"/>
            <a:ext cx="2857500" cy="28479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5977225" y="4455875"/>
            <a:ext cx="1698000" cy="4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Anterior Pelvic Tilt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Impact of Back Pain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FF0000"/>
                </a:solidFill>
              </a:rPr>
              <a:t>#2 reason</a:t>
            </a:r>
            <a:r>
              <a:rPr lang="en" sz="2600"/>
              <a:t> for work absences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Cost </a:t>
            </a:r>
            <a:r>
              <a:rPr lang="en" sz="2600">
                <a:solidFill>
                  <a:srgbClr val="FF0000"/>
                </a:solidFill>
              </a:rPr>
              <a:t>$50 billion</a:t>
            </a:r>
            <a:r>
              <a:rPr lang="en" sz="2600"/>
              <a:t> in 2011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FF0000"/>
                </a:solidFill>
              </a:rPr>
              <a:t>30% of all worker’s compensation</a:t>
            </a:r>
            <a:r>
              <a:rPr lang="en" sz="2600"/>
              <a:t> costs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FF0000"/>
                </a:solidFill>
              </a:rPr>
              <a:t>~45% of workers</a:t>
            </a:r>
            <a:r>
              <a:rPr lang="en" sz="2600"/>
              <a:t> between ages 35 and 55 suffer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Population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/>
              <a:t>The average office worker/student</a:t>
            </a:r>
          </a:p>
          <a:p>
            <a:pPr marL="457200" lvl="0" indent="-393700" rtl="0">
              <a:spcBef>
                <a:spcPts val="0"/>
              </a:spcBef>
              <a:buSzPct val="100000"/>
              <a:buChar char="-"/>
            </a:pPr>
            <a:r>
              <a:rPr lang="en" sz="2600"/>
              <a:t>Seated for 10+ hours every day</a:t>
            </a:r>
          </a:p>
          <a:p>
            <a:pPr marL="457200" lvl="0" indent="-393700" rtl="0">
              <a:spcBef>
                <a:spcPts val="0"/>
              </a:spcBef>
              <a:buSzPct val="100000"/>
              <a:buChar char="-"/>
            </a:pPr>
            <a:r>
              <a:rPr lang="en" sz="2600"/>
              <a:t>Could develop problems from poor seated posture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Environment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/>
              <a:t>Indoors</a:t>
            </a:r>
          </a:p>
          <a:p>
            <a:pPr marL="457200" lvl="0" indent="-393700" rtl="0">
              <a:spcBef>
                <a:spcPts val="0"/>
              </a:spcBef>
              <a:buSzPct val="100000"/>
              <a:buChar char="-"/>
            </a:pPr>
            <a:r>
              <a:rPr lang="en" sz="2600"/>
              <a:t>Solution to benefit indoor workers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Market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/>
              <a:t>Those who have poor seated posture, and are currently are experiencing pain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Existing Solutions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Passive Options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Posture Alert System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Vest contains many sensors to accurately determine curvature of the spine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Sends tactile or audio feedback to user when poor posture is detected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Must be set up by a physician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Not meant for daily use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833375" y="4487200"/>
            <a:ext cx="1285800" cy="6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US patent no. 11,315,690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049" y="1234164"/>
            <a:ext cx="4335572" cy="32530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Macintosh PowerPoint</Application>
  <PresentationFormat>On-screen Show (16:9)</PresentationFormat>
  <Paragraphs>109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Proxima Nova</vt:lpstr>
      <vt:lpstr>spearmint</vt:lpstr>
      <vt:lpstr>How Good Is Your Posture?</vt:lpstr>
      <vt:lpstr>Background - Good vs. Bad Posture</vt:lpstr>
      <vt:lpstr>Effects of Bad Posture</vt:lpstr>
      <vt:lpstr>Impact of Back Pain</vt:lpstr>
      <vt:lpstr>Population</vt:lpstr>
      <vt:lpstr>Environment</vt:lpstr>
      <vt:lpstr>Market</vt:lpstr>
      <vt:lpstr>Existing Solutions</vt:lpstr>
      <vt:lpstr>Passive Options</vt:lpstr>
      <vt:lpstr>Passive Options</vt:lpstr>
      <vt:lpstr>Passive Options</vt:lpstr>
      <vt:lpstr>Active Solutions</vt:lpstr>
      <vt:lpstr>Our Proposal</vt:lpstr>
      <vt:lpstr>A way to improve poor posture for individuals working long hours while seated.</vt:lpstr>
      <vt:lpstr>We are going to deliver a device that alerts user of poor posture.</vt:lpstr>
      <vt:lpstr>Objective: Complete prototype by April, 2017</vt:lpstr>
      <vt:lpstr>General Specifications</vt:lpstr>
      <vt:lpstr>Specific Design Metrics</vt:lpstr>
      <vt:lpstr>Specific Design Metrics</vt:lpstr>
      <vt:lpstr>Gantt Chart</vt:lpstr>
      <vt:lpstr>Team Responsibilities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Good Is Your Posture?</dc:title>
  <cp:lastModifiedBy>Christian Ralph</cp:lastModifiedBy>
  <cp:revision>1</cp:revision>
  <dcterms:modified xsi:type="dcterms:W3CDTF">2017-04-06T21:24:48Z</dcterms:modified>
</cp:coreProperties>
</file>